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p:scale>
          <a:sx n="25" d="100"/>
          <a:sy n="25" d="100"/>
        </p:scale>
        <p:origin x="748" y="-2116"/>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6619082"/>
            <a:ext cx="27432000" cy="9622929"/>
          </a:xfrm>
          <a:prstGeom prst="rect">
            <a:avLst/>
          </a:prstGeom>
          <a:noFill/>
          <a:ln>
            <a:noFill/>
          </a:ln>
        </p:spPr>
        <p:txBody>
          <a:bodyPr spcFirstLastPara="1" wrap="square" lIns="650132" tIns="650132" rIns="650132" bIns="650132" anchor="t" anchorCtr="0">
            <a:spAutoFit/>
          </a:bodyPr>
          <a:lstStyle/>
          <a:p>
            <a:r>
              <a:rPr lang="en" sz="3600" b="1" u="sng" dirty="0"/>
              <a:t>Figure 1</a:t>
            </a:r>
            <a:r>
              <a:rPr lang="en" sz="3600" dirty="0"/>
              <a:t>: Field collections and experimental design. Unbleached and bleached corals were collected from a reef in </a:t>
            </a:r>
            <a:r>
              <a:rPr lang="en" sz="3600" dirty="0">
                <a:solidFill>
                  <a:schemeClr val="dk1"/>
                </a:solidFill>
              </a:rPr>
              <a:t>Mo’orea, French Polynesia immediately following a bleaching event. </a:t>
            </a:r>
            <a:r>
              <a:rPr lang="en" sz="3600" dirty="0"/>
              <a:t>Picture on top: the LTER1 fore reef in Mo’orea, French Polynesia representative of the status of the reef where both bleached and unbleached corals were present. </a:t>
            </a:r>
            <a:r>
              <a:rPr lang="en" sz="3600" b="1" dirty="0"/>
              <a:t>A.I-A.V)</a:t>
            </a:r>
            <a:r>
              <a:rPr lang="en" sz="3600" dirty="0"/>
              <a:t> Overview of the experimental design. In addition to t</a:t>
            </a:r>
            <a:r>
              <a:rPr lang="en-GB" sz="3600" dirty="0"/>
              <a:t>he</a:t>
            </a:r>
            <a:r>
              <a:rPr lang="en" sz="3600" dirty="0"/>
              <a:t> four treatments two negative controls of ambient and heated water were run in parallel but are not shown in the overview. </a:t>
            </a:r>
            <a:r>
              <a:rPr lang="en" sz="3600" b="1" dirty="0"/>
              <a:t>A.I) </a:t>
            </a:r>
            <a:r>
              <a:rPr lang="en" sz="3600" dirty="0"/>
              <a:t>Coral nubbin collection of non-bleached and bleached corals. </a:t>
            </a:r>
            <a:r>
              <a:rPr lang="en" sz="3600" b="1" dirty="0"/>
              <a:t>A.II) </a:t>
            </a:r>
            <a:r>
              <a:rPr lang="en" sz="3600" dirty="0"/>
              <a:t>7 day pretreatment in flow through aquaria at ambient or heated water temperatures. </a:t>
            </a:r>
            <a:r>
              <a:rPr lang="en" sz="3600" b="1" dirty="0"/>
              <a:t>A.III)</a:t>
            </a:r>
            <a:r>
              <a:rPr lang="en" sz="3600" dirty="0"/>
              <a:t> DOM exudation, </a:t>
            </a:r>
            <a:r>
              <a:rPr lang="en" sz="3600" b="1" dirty="0"/>
              <a:t>A.IV)</a:t>
            </a:r>
            <a:r>
              <a:rPr lang="en" sz="3600" dirty="0"/>
              <a:t> 36 hour dark bottle incubation, </a:t>
            </a:r>
            <a:r>
              <a:rPr lang="en" sz="3600" b="1" dirty="0"/>
              <a:t>A.V) </a:t>
            </a:r>
            <a:r>
              <a:rPr lang="en" sz="3600" dirty="0"/>
              <a:t>and sampling of DNA (16S), DOC, and DOM. </a:t>
            </a:r>
            <a:r>
              <a:rPr lang="en" sz="3600" b="1" dirty="0"/>
              <a:t>B)</a:t>
            </a:r>
            <a:r>
              <a:rPr lang="en" sz="3600" dirty="0"/>
              <a:t> M</a:t>
            </a:r>
            <a:r>
              <a:rPr lang="en" sz="3600" dirty="0">
                <a:solidFill>
                  <a:schemeClr val="dk1"/>
                </a:solidFill>
              </a:rPr>
              <a:t>ean seawater temperatures over the period from January 1st 2018 until December 31</a:t>
            </a:r>
            <a:r>
              <a:rPr lang="en" sz="3600" baseline="30000" dirty="0">
                <a:solidFill>
                  <a:schemeClr val="dk1"/>
                </a:solidFill>
              </a:rPr>
              <a:t>st</a:t>
            </a:r>
            <a:r>
              <a:rPr lang="en" sz="3600" dirty="0">
                <a:solidFill>
                  <a:schemeClr val="dk1"/>
                </a:solidFill>
              </a:rPr>
              <a:t> 2019 from three fore reef LTER sites. Standard deviation depicted in blue. The orange line indicates the thermal stress accumulation threshold level of 29°C </a:t>
            </a:r>
            <a:r>
              <a:rPr lang="en-GB" sz="3600" dirty="0">
                <a:solidFill>
                  <a:schemeClr val="dk1"/>
                </a:solidFill>
              </a:rPr>
              <a:t>(</a:t>
            </a:r>
            <a:r>
              <a:rPr lang="en-GB" sz="3600" dirty="0" err="1">
                <a:solidFill>
                  <a:schemeClr val="dk1"/>
                </a:solidFill>
              </a:rPr>
              <a:t>Leinbach</a:t>
            </a:r>
            <a:r>
              <a:rPr lang="en-GB" sz="3600" dirty="0">
                <a:solidFill>
                  <a:schemeClr val="dk1"/>
                </a:solidFill>
              </a:rPr>
              <a:t> et al., 2021; Pratchett et al., 2013; </a:t>
            </a:r>
            <a:r>
              <a:rPr lang="en-GB" sz="3600" dirty="0" err="1">
                <a:solidFill>
                  <a:schemeClr val="dk1"/>
                </a:solidFill>
              </a:rPr>
              <a:t>Speare</a:t>
            </a:r>
            <a:r>
              <a:rPr lang="en-GB" sz="3600" dirty="0">
                <a:solidFill>
                  <a:schemeClr val="dk1"/>
                </a:solidFill>
              </a:rPr>
              <a:t> et al., 2021)</a:t>
            </a:r>
            <a:r>
              <a:rPr lang="en" sz="3600" dirty="0">
                <a:solidFill>
                  <a:schemeClr val="dk1"/>
                </a:solidFill>
              </a:rPr>
              <a:t>. Bleaching was first observed in April 2019 (</a:t>
            </a:r>
            <a:r>
              <a:rPr lang="en-GB" sz="3600" dirty="0" err="1">
                <a:solidFill>
                  <a:schemeClr val="dk1"/>
                </a:solidFill>
              </a:rPr>
              <a:t>Leinbach</a:t>
            </a:r>
            <a:r>
              <a:rPr lang="en-GB" sz="3600" dirty="0">
                <a:solidFill>
                  <a:schemeClr val="dk1"/>
                </a:solidFill>
              </a:rPr>
              <a:t> et al</a:t>
            </a:r>
            <a:r>
              <a:rPr lang="en-GB" sz="3600">
                <a:solidFill>
                  <a:schemeClr val="dk1"/>
                </a:solidFill>
              </a:rPr>
              <a:t>., 2021)</a:t>
            </a:r>
            <a:r>
              <a:rPr lang="en" sz="3600">
                <a:solidFill>
                  <a:schemeClr val="dk1"/>
                </a:solidFill>
              </a:rPr>
              <a:t>, </a:t>
            </a:r>
            <a:r>
              <a:rPr lang="en" sz="3600" dirty="0">
                <a:solidFill>
                  <a:schemeClr val="dk1"/>
                </a:solidFill>
              </a:rPr>
              <a:t>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3600" b="1" dirty="0">
                <a:solidFill>
                  <a:schemeClr val="dk1"/>
                </a:solidFill>
              </a:rPr>
              <a:t>C)</a:t>
            </a:r>
            <a:r>
              <a:rPr lang="en" sz="3600" dirty="0">
                <a:solidFill>
                  <a:schemeClr val="dk1"/>
                </a:solidFill>
              </a:rPr>
              <a:t> A subset of collected nubbins of the three coral species (</a:t>
            </a:r>
            <a:r>
              <a:rPr lang="en" sz="3600" i="1" dirty="0">
                <a:solidFill>
                  <a:schemeClr val="dk1"/>
                </a:solidFill>
              </a:rPr>
              <a:t>Acropora pulchra, </a:t>
            </a:r>
            <a:r>
              <a:rPr lang="en" sz="3600" i="1" dirty="0" err="1">
                <a:solidFill>
                  <a:schemeClr val="dk1"/>
                </a:solidFill>
              </a:rPr>
              <a:t>Pocillopora</a:t>
            </a:r>
            <a:r>
              <a:rPr lang="en" sz="3600" i="1" dirty="0">
                <a:solidFill>
                  <a:schemeClr val="dk1"/>
                </a:solidFill>
              </a:rPr>
              <a:t> </a:t>
            </a:r>
            <a:r>
              <a:rPr lang="en" sz="3600" i="1" dirty="0" err="1">
                <a:solidFill>
                  <a:schemeClr val="dk1"/>
                </a:solidFill>
              </a:rPr>
              <a:t>verrucosa</a:t>
            </a:r>
            <a:r>
              <a:rPr lang="en" sz="3600" i="1" dirty="0">
                <a:solidFill>
                  <a:schemeClr val="dk1"/>
                </a:solidFill>
              </a:rPr>
              <a:t>, Porites </a:t>
            </a:r>
            <a:r>
              <a:rPr lang="en" sz="3600" i="1" dirty="0" err="1">
                <a:solidFill>
                  <a:schemeClr val="dk1"/>
                </a:solidFill>
              </a:rPr>
              <a:t>rus</a:t>
            </a:r>
            <a:r>
              <a:rPr lang="en" sz="3600" i="1" dirty="0">
                <a:solidFill>
                  <a:schemeClr val="dk1"/>
                </a:solidFill>
              </a:rPr>
              <a:t>) </a:t>
            </a:r>
            <a:r>
              <a:rPr lang="en" sz="3600" dirty="0">
                <a:solidFill>
                  <a:schemeClr val="dk1"/>
                </a:solidFill>
              </a:rPr>
              <a:t>were sacrificed after the three day acclimatization period for symbiont cell concentration analysis to validate the observed bleaching status at collection </a:t>
            </a:r>
            <a:r>
              <a:rPr lang="en" sz="3600" b="1" dirty="0">
                <a:solidFill>
                  <a:schemeClr val="dk1"/>
                </a:solidFill>
              </a:rPr>
              <a:t>D) </a:t>
            </a:r>
            <a:r>
              <a:rPr lang="en" sz="3600" dirty="0">
                <a:solidFill>
                  <a:schemeClr val="dk1"/>
                </a:solidFill>
              </a:rPr>
              <a:t>Symbiont cell concentrations of the coral nubbins from the different treatments after seven days in the aquaria. </a:t>
            </a:r>
            <a:endParaRPr sz="3600" dirty="0"/>
          </a:p>
        </p:txBody>
      </p:sp>
      <p:pic>
        <p:nvPicPr>
          <p:cNvPr id="16" name="Picture 15" descr="Diagram&#10;&#10;Description automatically generated">
            <a:extLst>
              <a:ext uri="{FF2B5EF4-FFF2-40B4-BE49-F238E27FC236}">
                <a16:creationId xmlns:a16="http://schemas.microsoft.com/office/drawing/2014/main" id="{288007BB-4676-2FB4-E0AE-095AB012AFBA}"/>
              </a:ext>
            </a:extLst>
          </p:cNvPr>
          <p:cNvPicPr>
            <a:picLocks noChangeAspect="1"/>
          </p:cNvPicPr>
          <p:nvPr/>
        </p:nvPicPr>
        <p:blipFill>
          <a:blip r:embed="rId3"/>
          <a:stretch>
            <a:fillRect/>
          </a:stretch>
        </p:blipFill>
        <p:spPr>
          <a:xfrm>
            <a:off x="304800" y="528444"/>
            <a:ext cx="22947086" cy="26579557"/>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DD847A86-5312-CC3B-66B9-08E923C68DF0}"/>
              </a:ext>
            </a:extLst>
          </p:cNvPr>
          <p:cNvPicPr>
            <a:picLocks noChangeAspect="1"/>
          </p:cNvPicPr>
          <p:nvPr/>
        </p:nvPicPr>
        <p:blipFill>
          <a:blip r:embed="rId3"/>
          <a:stretch>
            <a:fillRect/>
          </a:stretch>
        </p:blipFill>
        <p:spPr>
          <a:xfrm>
            <a:off x="0" y="0"/>
            <a:ext cx="18676923" cy="266813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301267"/>
            <a:ext cx="27547529" cy="491394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differentialy abudant (DA) in at least one of the three stress treatments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ASV in a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a:extLst>
              <a:ext uri="{FF2B5EF4-FFF2-40B4-BE49-F238E27FC236}">
                <a16:creationId xmlns:a16="http://schemas.microsoft.com/office/drawing/2014/main" id="{7991C5E4-C706-4BA4-34C1-FEBE979DBEC1}"/>
              </a:ext>
            </a:extLst>
          </p:cNvPr>
          <p:cNvPicPr>
            <a:picLocks noChangeAspect="1"/>
          </p:cNvPicPr>
          <p:nvPr/>
        </p:nvPicPr>
        <p:blipFill>
          <a:blip r:embed="rId2"/>
          <a:stretch>
            <a:fillRect/>
          </a:stretch>
        </p:blipFill>
        <p:spPr>
          <a:xfrm>
            <a:off x="261256" y="0"/>
            <a:ext cx="26598527" cy="23367667"/>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16362</TotalTime>
  <Words>990</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94</cp:revision>
  <dcterms:modified xsi:type="dcterms:W3CDTF">2023-04-10T18:25:13Z</dcterms:modified>
</cp:coreProperties>
</file>